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357" r:id="rId3"/>
    <p:sldId id="358" r:id="rId4"/>
    <p:sldId id="359" r:id="rId5"/>
    <p:sldId id="347" r:id="rId6"/>
    <p:sldId id="356" r:id="rId7"/>
    <p:sldId id="369" r:id="rId8"/>
    <p:sldId id="376" r:id="rId9"/>
    <p:sldId id="377" r:id="rId10"/>
    <p:sldId id="33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9EB"/>
    <a:srgbClr val="B3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34330-C4C2-4EBB-ACC7-FF3052D5327E}" v="625" dt="2026-07-21T13:28:43.323"/>
  </p1510:revLst>
</p1510:revInfo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8" autoAdjust="0"/>
    <p:restoredTop sz="94660"/>
  </p:normalViewPr>
  <p:slideViewPr>
    <p:cSldViewPr>
      <p:cViewPr varScale="1">
        <p:scale>
          <a:sx n="120" d="100"/>
          <a:sy n="120" d="100"/>
        </p:scale>
        <p:origin x="14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C17A48-D010-4B40-AE19-2B0C870EC395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3135D7-3DA5-4D8A-9165-4852192112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853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b"/>
          <a:lstStyle/>
          <a:p>
            <a:pPr algn="r" defTabSz="865188"/>
            <a:fld id="{AD05091E-21BF-46CD-9A65-B577D1393174}" type="slidenum">
              <a:rPr lang="es-ES" sz="1300">
                <a:latin typeface="Times New Roman" pitchFamily="18" charset="0"/>
              </a:rPr>
              <a:pPr algn="r" defTabSz="865188"/>
              <a:t>10</a:t>
            </a:fld>
            <a:endParaRPr lang="es-ES" sz="1300">
              <a:latin typeface="Times New Roman" pitchFamily="18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2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36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2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40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74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6B181-3069-4377-B4D6-77150BF4D133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EB63-0872-4BBA-B416-8E74F348A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35F4-6851-45EF-B127-D3FDDE2C70E7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FDFFB-AFF8-4811-A49A-E8AD5395D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525CD-C514-4F86-97DD-E7FF43D84A91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81869-A094-4AFC-B47C-F57053FFBE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1C26C-499B-4E5D-915C-A89566355E58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9EC6C-2FCD-4AAB-8538-C2696EDF8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7B5DE-6954-452F-9D78-460249942938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3452-3287-4B83-8290-DCC3DCA2DF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F2A66-3B6A-4915-8CEC-D9F3057EF57D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E70B3-10C8-4ACC-BF02-6BC285557C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0DDD-5AFB-4F8D-8304-B32DB4C50DCF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24DD5-3849-4605-9509-E29A85000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CAB90-CF3C-40E6-AE90-3A13C8602B01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F6B76-1AA2-47C6-9CB5-1019B110A2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FFF05-B77F-455B-B7D0-24B883D54827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EF57-D3AE-41C9-A436-06CD84C6C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BF87-5D63-4AAC-B26E-2E89BFD847D5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3A01F-9136-41FB-8FA2-4E2EE416AD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74D08-4E79-4142-BD72-E62C05F81B36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D25D8-19B6-4EC4-9A9E-D97AA52FE2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E4593F-F91C-4AA3-9ADE-D1A032C30316}" type="datetimeFigureOut">
              <a:rPr lang="en-US"/>
              <a:pPr>
                <a:defRPr/>
              </a:pPr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E1B14A-CDB6-46BA-9A56-9C82B20908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5250" y="138113"/>
            <a:ext cx="8915400" cy="6553200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8113" y="161925"/>
            <a:ext cx="8839200" cy="3495675"/>
          </a:xfrm>
          <a:prstGeom prst="rect">
            <a:avLst/>
          </a:prstGeom>
          <a:solidFill>
            <a:srgbClr val="B31B1B"/>
          </a:solidFill>
          <a:ln>
            <a:solidFill>
              <a:srgbClr val="B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 cstate="print"/>
          <a:srcRect l="12500" t="11458" r="62500" b="79536"/>
          <a:stretch>
            <a:fillRect/>
          </a:stretch>
        </p:blipFill>
        <p:spPr bwMode="auto">
          <a:xfrm>
            <a:off x="204788" y="230188"/>
            <a:ext cx="3376612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88900" y="1447800"/>
            <a:ext cx="8839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+mn-lt"/>
              </a:rPr>
              <a:t>Index-Based Livestock Insurance: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+mn-lt"/>
              </a:rPr>
              <a:t>The why and how of catastrophic drought insurance</a:t>
            </a:r>
          </a:p>
        </p:txBody>
      </p:sp>
      <p:sp>
        <p:nvSpPr>
          <p:cNvPr id="14343" name="TextBox 9"/>
          <p:cNvSpPr txBox="1">
            <a:spLocks noChangeArrowheads="1"/>
          </p:cNvSpPr>
          <p:nvPr/>
        </p:nvSpPr>
        <p:spPr bwMode="auto">
          <a:xfrm>
            <a:off x="195882" y="4429559"/>
            <a:ext cx="8686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Prof. Christopher B. Barrett, Cornell University</a:t>
            </a:r>
          </a:p>
          <a:p>
            <a:pPr algn="ctr"/>
            <a:r>
              <a:rPr lang="en-US" sz="2400" dirty="0">
                <a:latin typeface="+mn-lt"/>
              </a:rPr>
              <a:t>Presentation to Index-Based Livestock Insurance Stakeholders</a:t>
            </a:r>
          </a:p>
          <a:p>
            <a:pPr algn="ctr"/>
            <a:r>
              <a:rPr lang="en-US" sz="2400" dirty="0">
                <a:latin typeface="+mn-lt"/>
              </a:rPr>
              <a:t>Abuja, Nigeria</a:t>
            </a:r>
            <a:endParaRPr lang="nl-NL" sz="2400" dirty="0">
              <a:latin typeface="+mn-lt"/>
            </a:endParaRPr>
          </a:p>
          <a:p>
            <a:pPr algn="ctr"/>
            <a:r>
              <a:rPr lang="en-US" sz="2400" dirty="0">
                <a:latin typeface="+mn-lt"/>
              </a:rPr>
              <a:t>July 23, 2026</a:t>
            </a:r>
          </a:p>
          <a:p>
            <a:pPr algn="ctr"/>
            <a:endParaRPr lang="en-US" sz="3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9393" name="Rectangle 6"/>
          <p:cNvSpPr>
            <a:spLocks noChangeArrowheads="1"/>
          </p:cNvSpPr>
          <p:nvPr/>
        </p:nvSpPr>
        <p:spPr bwMode="auto">
          <a:xfrm>
            <a:off x="0" y="3452813"/>
            <a:ext cx="336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20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9395" name="TextBox 6"/>
          <p:cNvSpPr txBox="1">
            <a:spLocks noChangeArrowheads="1"/>
          </p:cNvSpPr>
          <p:nvPr/>
        </p:nvSpPr>
        <p:spPr bwMode="auto">
          <a:xfrm>
            <a:off x="457200" y="152400"/>
            <a:ext cx="8382000" cy="132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IBLI offers a promising option for addressing poverty traps that arise from catastrophic drought risk  … and impacts/$ &gt; cash transfers</a:t>
            </a:r>
          </a:p>
        </p:txBody>
      </p:sp>
      <p:sp>
        <p:nvSpPr>
          <p:cNvPr id="59396" name="TextBox 7"/>
          <p:cNvSpPr txBox="1">
            <a:spLocks noChangeArrowheads="1"/>
          </p:cNvSpPr>
          <p:nvPr/>
        </p:nvSpPr>
        <p:spPr bwMode="auto">
          <a:xfrm>
            <a:off x="120650" y="5715000"/>
            <a:ext cx="8909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Calibri" pitchFamily="34" charset="0"/>
              </a:rPr>
              <a:t>Thank you for your time, interest and comments!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801" y="1508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flipV="1">
            <a:off x="134937" y="139700"/>
            <a:ext cx="8915399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IBLI? Poverty Traps And Catastrophic Risk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46993" y="1162050"/>
            <a:ext cx="865001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r>
              <a:rPr lang="en-US" sz="2400" dirty="0">
                <a:latin typeface="Calibri" pitchFamily="34" charset="0"/>
              </a:rPr>
              <a:t>Poverty traps exist in the arid and semi-arid lands (ASAL) of Kenya/Ethiopia. </a:t>
            </a:r>
            <a:r>
              <a:rPr lang="en-US" sz="2400" b="1" dirty="0">
                <a:latin typeface="Calibri" pitchFamily="34" charset="0"/>
              </a:rPr>
              <a:t>Catastrophic herd loss risk due to major droughts is </a:t>
            </a:r>
            <a:r>
              <a:rPr lang="en-US" sz="2400" b="1" i="1" u="sng" dirty="0">
                <a:latin typeface="Calibri" pitchFamily="34" charset="0"/>
              </a:rPr>
              <a:t>the</a:t>
            </a:r>
            <a:r>
              <a:rPr lang="en-US" sz="2400" b="1" dirty="0">
                <a:latin typeface="Calibri" pitchFamily="34" charset="0"/>
              </a:rPr>
              <a:t> major cause of these dynamics. </a:t>
            </a:r>
            <a:r>
              <a:rPr lang="en-US" sz="2400" dirty="0">
                <a:latin typeface="Calibri" pitchFamily="34" charset="0"/>
              </a:rPr>
              <a:t>Puts a premium on drought risk management, both for individuals and for society. </a:t>
            </a:r>
          </a:p>
          <a:p>
            <a:pPr>
              <a:buFont typeface="Arial" charset="0"/>
              <a:buNone/>
            </a:pPr>
            <a:endParaRPr lang="en-US" sz="2800" dirty="0">
              <a:latin typeface="Calibri" pitchFamily="34" charset="0"/>
            </a:endParaRPr>
          </a:p>
          <a:p>
            <a:endParaRPr lang="en-US" sz="2400" b="1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endParaRPr lang="en-US" sz="2400" dirty="0">
              <a:latin typeface="Calibri" pitchFamily="34" charset="0"/>
            </a:endParaRPr>
          </a:p>
        </p:txBody>
      </p:sp>
      <p:pic>
        <p:nvPicPr>
          <p:cNvPr id="1639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663" y="2740857"/>
            <a:ext cx="3996979" cy="327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3558" y="6177232"/>
            <a:ext cx="8118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Sources: </a:t>
            </a:r>
            <a:r>
              <a:rPr lang="en-US" sz="1200" dirty="0" err="1">
                <a:latin typeface="+mn-lt"/>
              </a:rPr>
              <a:t>Lybbert</a:t>
            </a:r>
            <a:r>
              <a:rPr lang="en-US" sz="1200" dirty="0">
                <a:latin typeface="+mn-lt"/>
              </a:rPr>
              <a:t> et al. (2004 </a:t>
            </a:r>
            <a:r>
              <a:rPr lang="en-US" sz="1200" i="1" dirty="0">
                <a:latin typeface="+mn-lt"/>
              </a:rPr>
              <a:t>EJ</a:t>
            </a:r>
            <a:r>
              <a:rPr lang="en-US" sz="1200" dirty="0">
                <a:latin typeface="+mn-lt"/>
              </a:rPr>
              <a:t>) and Santos &amp; Barrett (2011 </a:t>
            </a:r>
            <a:r>
              <a:rPr lang="en-US" sz="1200" i="1" dirty="0">
                <a:latin typeface="+mn-lt"/>
              </a:rPr>
              <a:t>JDE, </a:t>
            </a:r>
            <a:r>
              <a:rPr lang="en-US" sz="1200" dirty="0">
                <a:latin typeface="+mn-lt"/>
              </a:rPr>
              <a:t>2019 Barrett et al. UCP/NBER volume) on </a:t>
            </a:r>
            <a:r>
              <a:rPr lang="en-US" sz="1200" dirty="0" err="1">
                <a:latin typeface="+mn-lt"/>
              </a:rPr>
              <a:t>Boran</a:t>
            </a:r>
            <a:r>
              <a:rPr lang="en-US" sz="1200" dirty="0">
                <a:latin typeface="+mn-lt"/>
              </a:rPr>
              <a:t> in s. Ethiopia. Barrett et al. (2006 </a:t>
            </a:r>
            <a:r>
              <a:rPr lang="en-US" sz="1200" i="1" dirty="0">
                <a:latin typeface="+mn-lt"/>
              </a:rPr>
              <a:t>JDS</a:t>
            </a:r>
            <a:r>
              <a:rPr lang="en-US" sz="1200" dirty="0">
                <a:latin typeface="+mn-lt"/>
              </a:rPr>
              <a:t>), Chantarat et al. (2017 </a:t>
            </a:r>
            <a:r>
              <a:rPr lang="en-US" sz="1200" i="1" dirty="0">
                <a:latin typeface="+mn-lt"/>
              </a:rPr>
              <a:t>WD</a:t>
            </a:r>
            <a:r>
              <a:rPr lang="en-US" sz="1200" dirty="0">
                <a:latin typeface="+mn-lt"/>
              </a:rPr>
              <a:t>) for n. Kenyan pastoralists.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t="8890" r="14779" b="6665"/>
          <a:stretch/>
        </p:blipFill>
        <p:spPr>
          <a:xfrm>
            <a:off x="5715000" y="2849264"/>
            <a:ext cx="2168179" cy="30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52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23159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IBLI? Increased Risk From Climate Change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05838" y="990600"/>
            <a:ext cx="855716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/>
            <a:r>
              <a:rPr lang="en-US" sz="2400" dirty="0">
                <a:latin typeface="+mn-lt"/>
              </a:rPr>
              <a:t>Are pastoralist systems resilient to rapid climate change? Many climate models predict increased rainfall variability (i.e., increased drought risk). Could it collapse the system w/o interventions?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2113" y="2278560"/>
            <a:ext cx="42523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n-lt"/>
              </a:rPr>
              <a:t>Pastoralists’ herd growth expectations differ sharply b/n good and poor rainfall states. Herd dynamics change with drought risk. </a:t>
            </a:r>
          </a:p>
          <a:p>
            <a:endParaRPr lang="en-US" sz="2400" dirty="0">
              <a:latin typeface="+mn-lt"/>
            </a:endParaRPr>
          </a:p>
          <a:p>
            <a:r>
              <a:rPr lang="en-US" sz="2400" dirty="0">
                <a:latin typeface="+mn-lt"/>
              </a:rPr>
              <a:t>In so. Ethiopia, in expectation, doubling drought risk leads to system collapse in the absence of any change to prevailing herd dynamics or drought responses.</a:t>
            </a:r>
          </a:p>
          <a:p>
            <a:endParaRPr lang="en-US" sz="2400" dirty="0">
              <a:latin typeface="+mn-lt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795641" y="6352401"/>
            <a:ext cx="42345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sz="1200" dirty="0">
                <a:latin typeface="+mn-lt"/>
              </a:rPr>
              <a:t>Source: Barrett and Santos (</a:t>
            </a:r>
            <a:r>
              <a:rPr lang="en-US" sz="1200" i="1" dirty="0" err="1">
                <a:latin typeface="+mn-lt"/>
              </a:rPr>
              <a:t>Ecol</a:t>
            </a:r>
            <a:r>
              <a:rPr lang="en-US" sz="1200" i="1" dirty="0">
                <a:latin typeface="+mn-lt"/>
              </a:rPr>
              <a:t> Econ</a:t>
            </a:r>
            <a:r>
              <a:rPr lang="en-US" sz="1200" dirty="0">
                <a:latin typeface="+mn-lt"/>
              </a:rPr>
              <a:t> 2014, UCP chapter 2019)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708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3535E2-E19D-47BD-ADB8-18298338FD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50" b="20742"/>
          <a:stretch>
            <a:fillRect/>
          </a:stretch>
        </p:blipFill>
        <p:spPr>
          <a:xfrm>
            <a:off x="5029199" y="2226639"/>
            <a:ext cx="3221307" cy="1768286"/>
          </a:xfrm>
          <a:prstGeom prst="rect">
            <a:avLst/>
          </a:prstGeom>
        </p:spPr>
      </p:pic>
      <p:pic>
        <p:nvPicPr>
          <p:cNvPr id="8" name="Picture 2" descr="CCHD_all">
            <a:extLst>
              <a:ext uri="{FF2B5EF4-FFF2-40B4-BE49-F238E27FC236}">
                <a16:creationId xmlns:a16="http://schemas.microsoft.com/office/drawing/2014/main" id="{43FCC23A-42EB-0B84-498A-1DE991466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051" y="4123281"/>
            <a:ext cx="2933816" cy="213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45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5250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Why IBLI? Standard Responses to Drought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844" y="1066800"/>
            <a:ext cx="851015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atin typeface="Calibri" pitchFamily="34" charset="0"/>
              </a:rPr>
              <a:t>Standard responses to major drought shocks:</a:t>
            </a:r>
          </a:p>
          <a:p>
            <a:r>
              <a:rPr lang="en-US" sz="2400" b="1" dirty="0">
                <a:latin typeface="Calibri" pitchFamily="34" charset="0"/>
              </a:rPr>
              <a:t>1) Post-drought restocking: futile at low levels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(Santos &amp; Barrett 2019 chapter)</a:t>
            </a:r>
          </a:p>
          <a:p>
            <a:r>
              <a:rPr lang="en-US" sz="2400" b="1" dirty="0">
                <a:latin typeface="Calibri" pitchFamily="34" charset="0"/>
              </a:rPr>
              <a:t>2) Food aid is slow, expensive, can reinforce </a:t>
            </a:r>
            <a:r>
              <a:rPr lang="en-US" sz="2400" b="1" dirty="0" err="1">
                <a:latin typeface="Calibri" pitchFamily="34" charset="0"/>
              </a:rPr>
              <a:t>sedentarization</a:t>
            </a:r>
            <a:r>
              <a:rPr lang="en-US" sz="2400" b="1" dirty="0">
                <a:latin typeface="Calibri" pitchFamily="34" charset="0"/>
              </a:rPr>
              <a:t>, high rates of excess mortality </a:t>
            </a:r>
            <a:r>
              <a:rPr lang="en-US" sz="1600" dirty="0">
                <a:latin typeface="Calibri" pitchFamily="34" charset="0"/>
              </a:rPr>
              <a:t>(</a:t>
            </a:r>
            <a:r>
              <a:rPr lang="en-US" sz="1600" dirty="0" err="1">
                <a:latin typeface="Calibri" pitchFamily="34" charset="0"/>
              </a:rPr>
              <a:t>Nikulov</a:t>
            </a:r>
            <a:r>
              <a:rPr lang="en-US" sz="1600" dirty="0">
                <a:latin typeface="Calibri" pitchFamily="34" charset="0"/>
              </a:rPr>
              <a:t> et al. </a:t>
            </a:r>
            <a:r>
              <a:rPr lang="en-US" sz="1600" dirty="0" err="1">
                <a:latin typeface="Calibri" pitchFamily="34" charset="0"/>
              </a:rPr>
              <a:t>PLoS</a:t>
            </a:r>
            <a:r>
              <a:rPr lang="en-US" sz="1600" dirty="0">
                <a:latin typeface="Calibri" pitchFamily="34" charset="0"/>
              </a:rPr>
              <a:t> ONE 2016)</a:t>
            </a:r>
            <a:br>
              <a:rPr lang="en-US" sz="2400" b="1" dirty="0">
                <a:latin typeface="Calibri" pitchFamily="34" charset="0"/>
              </a:rPr>
            </a:br>
            <a:endParaRPr lang="en-US" sz="2400" b="1" dirty="0">
              <a:latin typeface="Calibri" pitchFamily="34" charset="0"/>
            </a:endParaRPr>
          </a:p>
          <a:p>
            <a:r>
              <a:rPr lang="en-US" sz="2400" b="1" dirty="0">
                <a:latin typeface="Calibri" pitchFamily="34" charset="0"/>
              </a:rPr>
              <a:t>Must address “the social protection paradox”</a:t>
            </a:r>
            <a:r>
              <a:rPr lang="en-US" sz="2400" dirty="0">
                <a:latin typeface="Calibri" pitchFamily="34" charset="0"/>
              </a:rPr>
              <a:t>: High social returns to insurance that keeps the non-poor from collapsing into a poverty trap. (</a:t>
            </a:r>
            <a:r>
              <a:rPr lang="en-US" sz="1600" dirty="0">
                <a:latin typeface="Calibri" pitchFamily="34" charset="0"/>
              </a:rPr>
              <a:t>Ikegami et al. 2019 UCP chapter) 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endParaRPr lang="en-US" sz="2400" dirty="0">
              <a:latin typeface="Calibri" pitchFamily="34" charset="0"/>
            </a:endParaRPr>
          </a:p>
          <a:p>
            <a:r>
              <a:rPr lang="en-US" sz="2400" dirty="0">
                <a:latin typeface="Calibri" pitchFamily="34" charset="0"/>
              </a:rPr>
              <a:t>Given herders’ self-insurance in kind, financial insurance can avert  overstocking that causes rangelands degradation and/or broader migrations that spark inter-group conflict, and a vicious cycle of reinforcing feedback.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07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1871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(Jensen, Barrett &amp;2014)</a:t>
            </a:r>
            <a:endParaRPr lang="en-US" b="1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How? Original IBLI Product Design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28600" y="914400"/>
                <a:ext cx="8686800" cy="2694584"/>
              </a:xfrm>
              <a:prstGeom prst="rect">
                <a:avLst/>
              </a:prstGeom>
              <a:noFill/>
            </p:spPr>
            <p:txBody>
              <a:bodyPr wrap="square" tIns="91440" bIns="91440" rtlCol="0">
                <a:spAutoFit/>
              </a:bodyPr>
              <a:lstStyle/>
              <a:p>
                <a:r>
                  <a:rPr lang="en-US" sz="2000" b="1" dirty="0">
                    <a:latin typeface="+mn-lt"/>
                  </a:rPr>
                  <a:t>The signal: </a:t>
                </a:r>
                <a:r>
                  <a:rPr lang="en-US" sz="2000" dirty="0">
                    <a:latin typeface="+mn-lt"/>
                  </a:rPr>
                  <a:t>Normalized Difference Vegetation Index (NDVI) collected by satellite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>
                  <a:latin typeface="+mn-lt"/>
                </a:endParaRPr>
              </a:p>
              <a:p>
                <a:r>
                  <a:rPr lang="en-US" sz="2000" b="1" dirty="0">
                    <a:latin typeface="+mn-lt"/>
                  </a:rPr>
                  <a:t>Original response function: </a:t>
                </a:r>
                <a:r>
                  <a:rPr lang="en-US" sz="2000" dirty="0">
                    <a:latin typeface="+mn-lt"/>
                  </a:rPr>
                  <a:t>regress historic livestock mortality onto transforms of historic cumulative standardized NDVI (</a:t>
                </a:r>
                <a:r>
                  <a:rPr lang="en-US" sz="2000" i="1" dirty="0" err="1">
                    <a:latin typeface="+mn-lt"/>
                  </a:rPr>
                  <a:t>Czndvi</a:t>
                </a:r>
                <a:r>
                  <a:rPr lang="en-US" sz="2000" dirty="0">
                    <a:latin typeface="+mn-lt"/>
                  </a:rPr>
                  <a:t>) data. Original index was predicted livestock mortality. Now, just use NDVI.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000" dirty="0">
                  <a:latin typeface="+mn-lt"/>
                </a:endParaRPr>
              </a:p>
              <a:p>
                <a:r>
                  <a:rPr lang="en-US" sz="2000" b="1" dirty="0">
                    <a:latin typeface="+mn-lt"/>
                  </a:rPr>
                  <a:t>Indemnity payments: </a:t>
                </a:r>
                <a:r>
                  <a:rPr lang="en-US" sz="2000" dirty="0">
                    <a:latin typeface="+mn-lt"/>
                  </a:rPr>
                  <a:t>In Kenya, originally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𝐿𝑀</m:t>
                        </m:r>
                      </m:e>
                    </m:acc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+mn-lt"/>
                  </a:rPr>
                  <a:t>&gt;15% according to:</a:t>
                </a:r>
              </a:p>
              <a:p>
                <a:pPr algn="ctr"/>
                <a:r>
                  <a:rPr lang="en-US" sz="20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𝑚𝑎𝑥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𝑖𝑛𝑑𝑒𝑥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𝐿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sz="2000" i="1"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𝑑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sz="2000" i="1">
                            <a:latin typeface="Cambria Math"/>
                          </a:rPr>
                          <m:t>)−0.15, 0 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∗</m:t>
                    </m:r>
                    <m:r>
                      <a:rPr lang="en-US" sz="2000" b="0" i="1" smtClean="0">
                        <a:latin typeface="Cambria Math"/>
                      </a:rPr>
                      <m:t>𝑣𝑎𝑙𝑢𝑒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𝑜𝑓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𝑙𝑖𝑣𝑒𝑠𝑡𝑜𝑐𝑘</m:t>
                    </m:r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𝑖𝑛𝑠𝑢𝑟𝑒𝑑</m:t>
                    </m:r>
                  </m:oMath>
                </a14:m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14400"/>
                <a:ext cx="8686800" cy="2694584"/>
              </a:xfrm>
              <a:prstGeom prst="rect">
                <a:avLst/>
              </a:prstGeom>
              <a:blipFill>
                <a:blip r:embed="rId3"/>
                <a:stretch>
                  <a:fillRect l="-772" r="-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75" y="3505200"/>
            <a:ext cx="4671825" cy="27644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Rectangle 16"/>
          <p:cNvSpPr/>
          <p:nvPr/>
        </p:nvSpPr>
        <p:spPr>
          <a:xfrm>
            <a:off x="264412" y="3573981"/>
            <a:ext cx="4231388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Temporal Structure of IBLI contract:</a:t>
            </a:r>
          </a:p>
          <a:p>
            <a:pPr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12-month contract sold during 2-mo sales </a:t>
            </a: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windows just prior to usual start of seasonal rains. Payouts originally Mar 1 and/or Oct 1. Now earlier</a:t>
            </a:r>
          </a:p>
          <a:p>
            <a:pPr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Later updated to (i) pure NDVI play and (ii) payments early … asset protection vs. asset replacement design.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9775" y="6209074"/>
            <a:ext cx="4595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See Chantarat et al. </a:t>
            </a:r>
            <a:r>
              <a:rPr lang="en-US" sz="1400" i="1" dirty="0">
                <a:latin typeface="+mn-lt"/>
              </a:rPr>
              <a:t>JRI</a:t>
            </a:r>
            <a:r>
              <a:rPr lang="en-US" sz="1400" dirty="0">
                <a:latin typeface="+mn-lt"/>
              </a:rPr>
              <a:t> 2013; Jensen et al. </a:t>
            </a:r>
            <a:r>
              <a:rPr lang="en-US" sz="1400" i="1" dirty="0" err="1">
                <a:latin typeface="+mn-lt"/>
              </a:rPr>
              <a:t>Ecol</a:t>
            </a:r>
            <a:r>
              <a:rPr lang="en-US" sz="1400" i="1" dirty="0">
                <a:latin typeface="+mn-lt"/>
              </a:rPr>
              <a:t> Econ </a:t>
            </a:r>
            <a:r>
              <a:rPr lang="en-US" sz="1400" dirty="0">
                <a:latin typeface="+mn-lt"/>
              </a:rPr>
              <a:t>2019; Fava &amp; </a:t>
            </a:r>
            <a:r>
              <a:rPr lang="en-US" sz="1400" dirty="0" err="1">
                <a:latin typeface="+mn-lt"/>
              </a:rPr>
              <a:t>Vrieling</a:t>
            </a:r>
            <a:r>
              <a:rPr lang="en-US" sz="1400" dirty="0">
                <a:latin typeface="+mn-lt"/>
              </a:rPr>
              <a:t> COES 2021 </a:t>
            </a:r>
          </a:p>
        </p:txBody>
      </p:sp>
    </p:spTree>
    <p:extLst>
      <p:ext uri="{BB962C8B-B14F-4D97-AF65-F5344CB8AC3E}">
        <p14:creationId xmlns:p14="http://schemas.microsoft.com/office/powerpoint/2010/main" val="293855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" y="138115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(Jensen, Barrett &amp;2014)</a:t>
            </a:r>
            <a:endParaRPr lang="en-US" b="1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How? Pilots in Ethiopia and Kenya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" y="929642"/>
            <a:ext cx="7498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IBLI products (and IE surveys) launched in Marsabit, Kenya in Jan 2010 (Oct 2009) and in </a:t>
            </a:r>
            <a:r>
              <a:rPr lang="en-US" b="1" dirty="0" err="1"/>
              <a:t>Borana</a:t>
            </a:r>
            <a:r>
              <a:rPr lang="en-US" b="1" dirty="0"/>
              <a:t>, Ethiopia, in Aug 2012 (Mar 2012).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89"/>
          <a:stretch/>
        </p:blipFill>
        <p:spPr>
          <a:xfrm>
            <a:off x="821778" y="1526810"/>
            <a:ext cx="6903720" cy="45663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150" y="6047840"/>
            <a:ext cx="750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Kenya sampling overlaid with HSNP coverage and randomized premium discount coupon distributions as research design.</a:t>
            </a:r>
          </a:p>
        </p:txBody>
      </p:sp>
    </p:spTree>
    <p:extLst>
      <p:ext uri="{BB962C8B-B14F-4D97-AF65-F5344CB8AC3E}">
        <p14:creationId xmlns:p14="http://schemas.microsoft.com/office/powerpoint/2010/main" val="146035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1871" y="138113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(Jensen, Barrett &amp;2014)</a:t>
            </a:r>
            <a:endParaRPr lang="en-US" b="1" i="1" dirty="0">
              <a:solidFill>
                <a:schemeClr val="bg1"/>
              </a:solidFill>
              <a:latin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28599" y="228600"/>
            <a:ext cx="88386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How? Pilot study implementation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125" y="1143000"/>
            <a:ext cx="8686800" cy="2954655"/>
          </a:xfrm>
          <a:prstGeom prst="rect">
            <a:avLst/>
          </a:prstGeom>
          <a:noFill/>
        </p:spPr>
        <p:txBody>
          <a:bodyPr wrap="square" tIns="91440" bIns="91440" rtlCol="0">
            <a:spAutoFit/>
          </a:bodyPr>
          <a:lstStyle/>
          <a:p>
            <a:r>
              <a:rPr lang="en-US" sz="2000" b="1" dirty="0">
                <a:latin typeface="+mn-lt"/>
              </a:rPr>
              <a:t>Commercial underwriters: </a:t>
            </a:r>
            <a:r>
              <a:rPr lang="en-US" sz="2000" dirty="0">
                <a:latin typeface="+mn-lt"/>
              </a:rPr>
              <a:t>In Kenya: UAP, APA, Takaful. In Ethiopia: OIC </a:t>
            </a:r>
          </a:p>
          <a:p>
            <a:r>
              <a:rPr lang="en-US" sz="2000" b="1" dirty="0">
                <a:latin typeface="+mn-lt"/>
              </a:rPr>
              <a:t>International reinsurers: </a:t>
            </a:r>
            <a:r>
              <a:rPr lang="en-US" sz="2000" dirty="0">
                <a:latin typeface="+mn-lt"/>
              </a:rPr>
              <a:t>Swiss Re, Africa Re, Zep Re</a:t>
            </a:r>
          </a:p>
          <a:p>
            <a:r>
              <a:rPr lang="en-US" sz="2000" b="1" u="sng" dirty="0">
                <a:latin typeface="+mn-lt"/>
              </a:rPr>
              <a:t>Lots</a:t>
            </a:r>
            <a:r>
              <a:rPr lang="en-US" sz="2000" dirty="0">
                <a:latin typeface="+mn-lt"/>
              </a:rPr>
              <a:t> of implementation challenges (Johnson et al. </a:t>
            </a:r>
            <a:r>
              <a:rPr lang="en-US" sz="2000" i="1" dirty="0">
                <a:latin typeface="+mn-lt"/>
              </a:rPr>
              <a:t>JDS</a:t>
            </a:r>
            <a:r>
              <a:rPr lang="en-US" sz="2000" dirty="0">
                <a:latin typeface="+mn-lt"/>
              </a:rPr>
              <a:t> 2019) 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IBLI team developed extension/financial education to </a:t>
            </a:r>
          </a:p>
          <a:p>
            <a:r>
              <a:rPr lang="en-US" sz="2000" dirty="0">
                <a:latin typeface="+mn-lt"/>
              </a:rPr>
              <a:t>(randomly) inform and educate prospective buyers.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Payouts have occurred (largely) as designed! </a:t>
            </a:r>
            <a:r>
              <a:rPr lang="en-US" sz="2000" dirty="0">
                <a:latin typeface="+mn-lt"/>
                <a:sym typeface="Wingdings" panose="05000000000000000000" pitchFamily="2" charset="2"/>
              </a:rPr>
              <a:t> </a:t>
            </a:r>
            <a:endParaRPr lang="en-US" sz="2000" dirty="0">
              <a:latin typeface="+mn-lt"/>
            </a:endParaRPr>
          </a:p>
          <a:p>
            <a:endParaRPr lang="en-US" sz="2000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00438" y="3771419"/>
            <a:ext cx="2951972" cy="2743200"/>
            <a:chOff x="6008079" y="2573114"/>
            <a:chExt cx="2149138" cy="203065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51288" b="11097"/>
            <a:stretch/>
          </p:blipFill>
          <p:spPr bwMode="auto">
            <a:xfrm>
              <a:off x="6009797" y="2573114"/>
              <a:ext cx="2147420" cy="2014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tangle 13"/>
            <p:cNvSpPr/>
            <p:nvPr/>
          </p:nvSpPr>
          <p:spPr>
            <a:xfrm>
              <a:off x="6008079" y="2615181"/>
              <a:ext cx="2125988" cy="19885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711042"/>
            <a:ext cx="2672763" cy="28196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0CD026-D5FF-4AED-962C-DE1CAF8EE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855" y="2169235"/>
            <a:ext cx="3067049" cy="199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5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4770" y="105872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134938" y="139700"/>
            <a:ext cx="8856662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28600" y="2286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IBLI’s Positive Short-run Impacts</a:t>
            </a:r>
          </a:p>
        </p:txBody>
      </p:sp>
      <p:sp>
        <p:nvSpPr>
          <p:cNvPr id="18438" name="Rectangle 3"/>
          <p:cNvSpPr>
            <a:spLocks noChangeArrowheads="1"/>
          </p:cNvSpPr>
          <p:nvPr/>
        </p:nvSpPr>
        <p:spPr bwMode="auto">
          <a:xfrm>
            <a:off x="457200" y="1008423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latin typeface="+mn-lt"/>
              </a:rPr>
              <a:t>IBLI coverage: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Increases vet expenditures, milk income/TLU, total </a:t>
            </a:r>
            <a:r>
              <a:rPr lang="en-US" sz="2000" dirty="0" err="1">
                <a:latin typeface="+mn-lt"/>
              </a:rPr>
              <a:t>hh</a:t>
            </a:r>
            <a:r>
              <a:rPr lang="en-US" sz="2000" dirty="0">
                <a:latin typeface="+mn-lt"/>
              </a:rPr>
              <a:t> income, child MUAC; income and milk production in drought years.</a:t>
            </a:r>
          </a:p>
          <a:p>
            <a:pPr marL="114300" indent="-114300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Marginal impact on income or MUAC is 6-45x that of HSNP cash transfers!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Reduced distress livestock sales, herd losses, slaughtering and meal skipping in response to indemnity payments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Reduced non-drought herd size in Kenya (reduced precautionary savings?), increased non-drought herd size in Ethiopia, esp. near herd size threshold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Initially reduces herding effort, which then recovers as herders learn IBLI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 Increases subjective well-being by far more than buyer’s remorse effects of lapsed insurance that doesn’t pay out. 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>
                <a:latin typeface="+mn-lt"/>
              </a:rPr>
              <a:t> Crowds in informal transfers within communities, addressing basis risk issues and perhaps reinforcing traditional conflict resolution/social solidarity.</a:t>
            </a:r>
          </a:p>
          <a:p>
            <a:pPr marL="114300" indent="-114300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114300" indent="-114300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2000" dirty="0"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endParaRPr lang="en-US" sz="16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6245522"/>
            <a:ext cx="758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n-lt"/>
              </a:rPr>
              <a:t>Jensen, Barrett &amp; </a:t>
            </a:r>
            <a:r>
              <a:rPr lang="en-US" sz="1200" dirty="0" err="1">
                <a:latin typeface="+mn-lt"/>
              </a:rPr>
              <a:t>Mude</a:t>
            </a:r>
            <a:r>
              <a:rPr lang="en-US" sz="1200" dirty="0">
                <a:latin typeface="+mn-lt"/>
              </a:rPr>
              <a:t> </a:t>
            </a:r>
            <a:r>
              <a:rPr lang="en-US" sz="1200" i="1" dirty="0">
                <a:latin typeface="+mn-lt"/>
              </a:rPr>
              <a:t>JDE</a:t>
            </a:r>
            <a:r>
              <a:rPr lang="en-US" sz="1200" dirty="0">
                <a:latin typeface="+mn-lt"/>
              </a:rPr>
              <a:t> 2017; </a:t>
            </a:r>
            <a:r>
              <a:rPr lang="en-US" sz="1200" dirty="0" err="1">
                <a:latin typeface="+mn-lt"/>
              </a:rPr>
              <a:t>Toth</a:t>
            </a:r>
            <a:r>
              <a:rPr lang="en-US" sz="1200" dirty="0">
                <a:latin typeface="+mn-lt"/>
              </a:rPr>
              <a:t> et al. 2018; ; Janzen &amp; Carter; Tafere, Barrett &amp; Lentz; Takahashi, Barrett &amp; Ikegami - all </a:t>
            </a:r>
            <a:r>
              <a:rPr lang="en-US" sz="1200" i="1" dirty="0">
                <a:latin typeface="+mn-lt"/>
              </a:rPr>
              <a:t>AJAE </a:t>
            </a:r>
            <a:r>
              <a:rPr lang="en-US" sz="1200" dirty="0">
                <a:latin typeface="+mn-lt"/>
              </a:rPr>
              <a:t>2019; </a:t>
            </a:r>
            <a:r>
              <a:rPr lang="en-US" sz="1200" dirty="0" err="1">
                <a:latin typeface="+mn-lt"/>
              </a:rPr>
              <a:t>Gebrekidan</a:t>
            </a:r>
            <a:r>
              <a:rPr lang="en-US" sz="1200" dirty="0">
                <a:latin typeface="+mn-lt"/>
              </a:rPr>
              <a:t> et al. </a:t>
            </a:r>
            <a:r>
              <a:rPr lang="en-US" sz="1200" i="1" dirty="0">
                <a:latin typeface="+mn-lt"/>
              </a:rPr>
              <a:t>CRM</a:t>
            </a:r>
            <a:r>
              <a:rPr lang="en-US" sz="1200" dirty="0">
                <a:latin typeface="+mn-lt"/>
              </a:rPr>
              <a:t> 2019; Matsuda et al. </a:t>
            </a:r>
            <a:r>
              <a:rPr lang="en-US" sz="1200" i="1" dirty="0">
                <a:latin typeface="+mn-lt"/>
              </a:rPr>
              <a:t>GPRI </a:t>
            </a:r>
            <a:r>
              <a:rPr lang="en-US" sz="1200" dirty="0">
                <a:latin typeface="+mn-lt"/>
              </a:rPr>
              <a:t>2019; </a:t>
            </a:r>
            <a:r>
              <a:rPr lang="en-US" sz="1200" dirty="0" err="1">
                <a:latin typeface="+mn-lt"/>
              </a:rPr>
              <a:t>Noritomo</a:t>
            </a:r>
            <a:r>
              <a:rPr lang="en-US" sz="1200" dirty="0">
                <a:latin typeface="+mn-lt"/>
              </a:rPr>
              <a:t> &amp; Takahashi </a:t>
            </a:r>
            <a:r>
              <a:rPr lang="en-US" sz="1200" i="1" dirty="0">
                <a:latin typeface="+mn-lt"/>
              </a:rPr>
              <a:t>JDS</a:t>
            </a:r>
            <a:r>
              <a:rPr lang="en-US" sz="1200" dirty="0">
                <a:latin typeface="+mn-lt"/>
              </a:rPr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775546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" y="145256"/>
            <a:ext cx="8915400" cy="6567487"/>
          </a:xfrm>
          <a:prstGeom prst="rect">
            <a:avLst/>
          </a:prstGeom>
          <a:ln>
            <a:solidFill>
              <a:srgbClr val="B31B1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 flipV="1">
            <a:off x="76200" y="139700"/>
            <a:ext cx="8915400" cy="774700"/>
          </a:xfrm>
          <a:prstGeom prst="rect">
            <a:avLst/>
          </a:prstGeom>
          <a:solidFill>
            <a:srgbClr val="B31B1B"/>
          </a:solidFill>
          <a:ln w="25400" algn="ctr">
            <a:solidFill>
              <a:srgbClr val="B31B1B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28600" y="184641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IBLI scale-up within original AOI</a:t>
            </a:r>
          </a:p>
        </p:txBody>
      </p:sp>
      <p:sp>
        <p:nvSpPr>
          <p:cNvPr id="18438" name="Rectangle 3"/>
          <p:cNvSpPr>
            <a:spLocks noChangeArrowheads="1"/>
          </p:cNvSpPr>
          <p:nvPr/>
        </p:nvSpPr>
        <p:spPr bwMode="auto">
          <a:xfrm>
            <a:off x="374878" y="1020778"/>
            <a:ext cx="8176132" cy="115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/>
          <a:lstStyle/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After initial </a:t>
            </a:r>
            <a:r>
              <a:rPr lang="en-US" sz="2000" b="1" dirty="0" err="1">
                <a:latin typeface="+mn-lt"/>
              </a:rPr>
              <a:t>Marsabit</a:t>
            </a:r>
            <a:r>
              <a:rPr lang="en-US" sz="2000" b="1" dirty="0">
                <a:latin typeface="+mn-lt"/>
              </a:rPr>
              <a:t> (Kenya) pilot, adapted for OIC in Borana (Ethiopia), then developed </a:t>
            </a:r>
            <a:r>
              <a:rPr lang="en-US" sz="2000" b="1" i="1" dirty="0">
                <a:latin typeface="+mn-lt"/>
              </a:rPr>
              <a:t>sharia</a:t>
            </a:r>
            <a:r>
              <a:rPr lang="en-US" sz="2000" b="1" dirty="0">
                <a:latin typeface="+mn-lt"/>
              </a:rPr>
              <a:t>-compliant version for Takaful in NE Kenya.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+mn-l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Kenya gov’t took nationwide through Kenya Livestock Insurance Program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+mn-l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WFP adopted IBLI in Ethiopia (Somali) and Zambia. 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+mn-l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World Bank DRIVE project across Djibouti, Ethiopia, Kenya, Somalia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+mn-l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+mn-lt"/>
              </a:rPr>
              <a:t>Kenya, Mauritania use for sovereign drought insurance via ARC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FA6627-FEB0-4AFC-BFB0-32059EF6B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886200"/>
            <a:ext cx="4506289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55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2346</TotalTime>
  <Words>984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IBLI Performance Paper</dc:title>
  <dc:creator>Pin Chantarat</dc:creator>
  <cp:lastModifiedBy>Chris Barrett</cp:lastModifiedBy>
  <cp:revision>154</cp:revision>
  <dcterms:created xsi:type="dcterms:W3CDTF">2009-03-02T19:09:48Z</dcterms:created>
  <dcterms:modified xsi:type="dcterms:W3CDTF">2026-07-21T13:40:19Z</dcterms:modified>
</cp:coreProperties>
</file>